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7" r:id="rId2"/>
    <p:sldId id="275" r:id="rId3"/>
    <p:sldId id="279" r:id="rId4"/>
    <p:sldId id="280" r:id="rId5"/>
    <p:sldId id="281" r:id="rId6"/>
    <p:sldId id="282" r:id="rId7"/>
    <p:sldId id="291" r:id="rId8"/>
    <p:sldId id="283" r:id="rId9"/>
    <p:sldId id="284" r:id="rId10"/>
    <p:sldId id="286" r:id="rId11"/>
    <p:sldId id="287" r:id="rId12"/>
    <p:sldId id="285" r:id="rId13"/>
    <p:sldId id="288" r:id="rId14"/>
    <p:sldId id="289" r:id="rId15"/>
    <p:sldId id="290" r:id="rId16"/>
    <p:sldId id="292" r:id="rId17"/>
    <p:sldId id="293" r:id="rId18"/>
    <p:sldId id="294" r:id="rId19"/>
    <p:sldId id="295" r:id="rId20"/>
    <p:sldId id="296" r:id="rId21"/>
    <p:sldId id="297" r:id="rId22"/>
    <p:sldId id="260" r:id="rId23"/>
    <p:sldId id="298" r:id="rId24"/>
    <p:sldId id="272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C80"/>
    <a:srgbClr val="960000"/>
    <a:srgbClr val="0066FF"/>
    <a:srgbClr val="00CCFF"/>
    <a:srgbClr val="800000"/>
    <a:srgbClr val="142F50"/>
    <a:srgbClr val="050B1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304" autoAdjust="0"/>
  </p:normalViewPr>
  <p:slideViewPr>
    <p:cSldViewPr>
      <p:cViewPr>
        <p:scale>
          <a:sx n="100" d="100"/>
          <a:sy n="100" d="100"/>
        </p:scale>
        <p:origin x="-302" y="117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8091F-5491-4B38-9E87-79BA1BEC8BCE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D05AF-C673-4674-993C-2BDCDB987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849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D05AF-C673-4674-993C-2BDCDB987209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D05AF-C673-4674-993C-2BDCDB987209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516A3-8D58-43E3-9F42-DB3E95D7E33F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DC841-6718-4A2F-97DC-9504C4491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459F9-AE12-4473-A4B3-C74788AD7EE9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73FBC-3DE7-40DE-82FC-36A60FCAA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BD8D-B294-4064-9463-444C5A8A9E92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BC2EB-55B2-4BA4-B865-76E205015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BACA5-4181-4995-82F6-A1F5CAFDB5D6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ACD19-884B-4DF0-AF41-785179AA2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2758D-1DCA-445E-A110-E203EEC7B69B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FFB34-7A20-4BDA-8F2A-54573D53F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BA50C-545F-4372-8730-C007875BDA25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C64AD-F730-4FB5-BC1F-4A3A88423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C488C-42AE-4B99-A2DD-ADED836CB210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5509C-55AC-43DB-9A49-2013E8071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4AE2B-01EB-429C-8F7A-73AA928243AB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5B01B-3419-433A-AEF5-025FC5BEC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45F46-F03A-409E-9F1E-43113FFFE003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038A6-0836-4DC2-A950-CE99790E2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F68B5-FE55-47C0-AABD-174E56D6D717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6A6E1-46EC-4E4D-A724-54DB8C596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3BFA2-0695-4EBA-BA6D-0411E15646F6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CBB8E-4B22-42EC-BEC0-F1127A31F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A07B78-25E2-45A7-9FD7-A2BA21A9E72B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FF0B52-E9F8-45A0-B52D-025462C0E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317"/>
            <a:ext cx="9144000" cy="68723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500042"/>
            <a:ext cx="784887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Краткая презентация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общеобразовательной программы</a:t>
            </a:r>
          </a:p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дошкольного образовательного учреждения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«Детский сад №10 с.Октябрьское»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52520" cy="86135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539552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899592" y="-1971600"/>
            <a:ext cx="68407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11560" y="3212976"/>
            <a:ext cx="7632848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209" tIns="45720" rIns="22535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476672"/>
            <a:ext cx="8208912" cy="1138773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 </a:t>
            </a:r>
            <a:r>
              <a:rPr lang="ru-RU" sz="3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Модель организации образовательной деятельности </a:t>
            </a:r>
            <a:endParaRPr lang="ru-RU" sz="34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71600" y="1916832"/>
            <a:ext cx="6984776" cy="720080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051720" y="5805264"/>
            <a:ext cx="5400600" cy="576064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основ безопасности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283968" y="2708920"/>
            <a:ext cx="72008" cy="3096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87624" y="4797152"/>
            <a:ext cx="6696744" cy="720080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Самообслуживание, самостоятельность, трудовое воспитание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87624" y="3933056"/>
            <a:ext cx="6696744" cy="64807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Ребенок в семье и сообществе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87624" y="2996952"/>
            <a:ext cx="6768752" cy="79208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Социализация, развитие общения, нравственное воспитания</a:t>
            </a:r>
          </a:p>
          <a:p>
            <a:pPr algn="ctr"/>
            <a:endParaRPr lang="ru-RU" sz="20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52520" cy="90182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TextBox 2"/>
          <p:cNvSpPr txBox="1"/>
          <p:nvPr/>
        </p:nvSpPr>
        <p:spPr>
          <a:xfrm>
            <a:off x="539552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899592" y="-1971600"/>
            <a:ext cx="68407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" y="2633181"/>
            <a:ext cx="8244407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209" tIns="45720" rIns="22535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404664"/>
            <a:ext cx="77048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Модель организации образовательной деятельности </a:t>
            </a:r>
            <a:endParaRPr lang="ru-RU" sz="24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с двумя вырезанными соседними углами 18"/>
          <p:cNvSpPr/>
          <p:nvPr/>
        </p:nvSpPr>
        <p:spPr>
          <a:xfrm>
            <a:off x="1907704" y="1556792"/>
            <a:ext cx="5832648" cy="792088"/>
          </a:xfrm>
          <a:prstGeom prst="snip2Same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Познавательное развитие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699792" y="5805264"/>
            <a:ext cx="5544616" cy="576064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Ознакомление с миром  природы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flipH="1">
            <a:off x="5076054" y="2420888"/>
            <a:ext cx="45719" cy="3384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267744" y="5157192"/>
            <a:ext cx="5904656" cy="504056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Ознакомление с социальным миром</a:t>
            </a:r>
            <a:endPara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907704" y="4365104"/>
            <a:ext cx="6264696" cy="648072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Ознакомление с предметным окружением</a:t>
            </a:r>
            <a:endPara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19672" y="3429000"/>
            <a:ext cx="6552728" cy="720080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познавательно-исследовательской деятельности</a:t>
            </a:r>
            <a:endPara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03648" y="2564904"/>
            <a:ext cx="6768752" cy="720080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элементарных  математических представлений</a:t>
            </a:r>
            <a:endPara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8520" y="-171400"/>
            <a:ext cx="9397552" cy="74888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683568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71601" y="-2003240"/>
            <a:ext cx="68407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" y="2633181"/>
            <a:ext cx="8244407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209" tIns="45720" rIns="22535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620688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755576" y="313163"/>
            <a:ext cx="76328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образовательные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области ООП </a:t>
            </a:r>
          </a:p>
        </p:txBody>
      </p:sp>
      <p:sp>
        <p:nvSpPr>
          <p:cNvPr id="9" name="Овал 8"/>
          <p:cNvSpPr/>
          <p:nvPr/>
        </p:nvSpPr>
        <p:spPr>
          <a:xfrm flipH="1">
            <a:off x="539552" y="3645024"/>
            <a:ext cx="3168352" cy="108012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2.Речевое развитие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 flipH="1">
            <a:off x="4860032" y="3645024"/>
            <a:ext cx="2952328" cy="115212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3.Познавательное развитие</a:t>
            </a:r>
            <a:endParaRPr lang="ru-RU" sz="9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 flipH="1">
            <a:off x="5220072" y="5301208"/>
            <a:ext cx="3024336" cy="108012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5.Художественно-эстетическое развитие</a:t>
            </a:r>
            <a:endParaRPr lang="ru-RU" sz="9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 flipH="1">
            <a:off x="1907704" y="5013176"/>
            <a:ext cx="3024336" cy="108012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4.Физическое развитие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 flipH="1">
            <a:off x="2987824" y="2204864"/>
            <a:ext cx="3096344" cy="108012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1.Социально-коммуникативное развитие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52520" cy="86135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899592" y="-1971600"/>
            <a:ext cx="68407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" y="2633181"/>
            <a:ext cx="8244407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209" tIns="45720" rIns="22535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764704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Модель организации образовательной деятельности </a:t>
            </a:r>
            <a:endParaRPr lang="ru-RU" sz="24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с одним вырезанным скругленным углом 15"/>
          <p:cNvSpPr/>
          <p:nvPr/>
        </p:nvSpPr>
        <p:spPr>
          <a:xfrm>
            <a:off x="1259632" y="2060848"/>
            <a:ext cx="6048672" cy="792088"/>
          </a:xfrm>
          <a:prstGeom prst="snip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endParaRPr 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556048" y="5445224"/>
            <a:ext cx="5616624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Музыкальная деятельность</a:t>
            </a:r>
            <a:endPara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257678" y="2852936"/>
            <a:ext cx="45719" cy="25202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547664" y="3212976"/>
            <a:ext cx="5616624" cy="5627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Приобщение с искусством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47664" y="3933056"/>
            <a:ext cx="5616624" cy="5040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Изобразительная деятельность</a:t>
            </a:r>
            <a:endPara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47664" y="4581128"/>
            <a:ext cx="5616624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Конструктивно-модельная деятельность</a:t>
            </a:r>
            <a:endPara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71400"/>
            <a:ext cx="9252520" cy="86135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899592" y="-1971600"/>
            <a:ext cx="68407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" y="2633181"/>
            <a:ext cx="8244407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209" tIns="45720" rIns="22535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764704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Модель организации образовательной деятельности </a:t>
            </a:r>
            <a:endParaRPr lang="ru-RU" sz="24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с двумя вырезанными соседними углами 22"/>
          <p:cNvSpPr/>
          <p:nvPr/>
        </p:nvSpPr>
        <p:spPr>
          <a:xfrm>
            <a:off x="2267744" y="2132856"/>
            <a:ext cx="4536504" cy="648072"/>
          </a:xfrm>
          <a:prstGeom prst="snip2Same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536" y="3789040"/>
            <a:ext cx="4104456" cy="864096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начальных представлений о здоровом образе жизни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76056" y="4365104"/>
            <a:ext cx="3168352" cy="648072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Физическая культура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5769846" y="2996952"/>
            <a:ext cx="45719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942104" y="2780928"/>
            <a:ext cx="45719" cy="936104"/>
          </a:xfrm>
          <a:prstGeom prst="downArrow">
            <a:avLst>
              <a:gd name="adj1" fmla="val 50000"/>
              <a:gd name="adj2" fmla="val 59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8520" y="0"/>
            <a:ext cx="9252520" cy="86135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899592" y="-1971600"/>
            <a:ext cx="68407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" y="2633181"/>
            <a:ext cx="8244407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209" tIns="45720" rIns="22535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764704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Модель организации образовательной деятельности </a:t>
            </a:r>
            <a:endParaRPr lang="ru-RU" sz="24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763688" y="1988840"/>
            <a:ext cx="5040560" cy="72008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841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3200" dirty="0">
              <a:ln w="18415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 rot="21378096">
            <a:off x="341545" y="3338640"/>
            <a:ext cx="3585288" cy="674353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Развивающая речевая среда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 rot="11265851" flipV="1">
            <a:off x="4316976" y="4739278"/>
            <a:ext cx="3456384" cy="723207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словаря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 rot="21352076">
            <a:off x="705205" y="4555514"/>
            <a:ext cx="3312368" cy="720080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Звуковая культура речи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 rot="420835">
            <a:off x="4598605" y="3434723"/>
            <a:ext cx="3672408" cy="660808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Грамматический строй речи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059832" y="5661248"/>
            <a:ext cx="2520280" cy="720080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Связная речь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4139952" y="2708920"/>
            <a:ext cx="72008" cy="2736304"/>
          </a:xfrm>
          <a:prstGeom prst="downArrow">
            <a:avLst>
              <a:gd name="adj1" fmla="val 50000"/>
              <a:gd name="adj2" fmla="val 67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40568" y="-459432"/>
            <a:ext cx="9252520" cy="86135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899592" y="-1971600"/>
            <a:ext cx="68407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" y="2633181"/>
            <a:ext cx="8244407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209" tIns="45720" rIns="22535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764704"/>
            <a:ext cx="7704856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Модель организации образовательной деятельности </a:t>
            </a:r>
            <a:endParaRPr lang="ru-RU" sz="2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5536" y="1916832"/>
            <a:ext cx="8208912" cy="16561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ln w="18415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n w="18415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n w="18415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n w="18415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Группы</a:t>
            </a:r>
            <a:r>
              <a:rPr lang="ru-RU" sz="2200" b="1" dirty="0" smtClean="0">
                <a:ln w="1841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общеразвивающей направленности от 2лет до 7 лет</a:t>
            </a: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вторая группа раннего возраста, младшая группа, средняя группа, старшая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группа, подготовительная группа</a:t>
            </a: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400" dirty="0" smtClean="0">
              <a:ln w="18415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n w="18415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n w="18415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n w="18415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 rot="10800000" flipV="1">
            <a:off x="4427984" y="4005064"/>
            <a:ext cx="3816424" cy="115212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предметно-развивающей среды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7504" y="4077072"/>
            <a:ext cx="4104456" cy="10801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Совершенствование профессионального мастерства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339752" y="5445224"/>
            <a:ext cx="5472608" cy="10081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педагогической культуры родителей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6002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899592" y="-1971600"/>
            <a:ext cx="68407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" y="2633181"/>
            <a:ext cx="8244407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209" tIns="45720" rIns="22535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764704"/>
            <a:ext cx="770485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 </a:t>
            </a:r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Программы реализуемые в ДОУ</a:t>
            </a:r>
            <a:endParaRPr lang="ru-RU" sz="3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59632" y="2204864"/>
            <a:ext cx="2786608" cy="3456384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 образовательная программа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«От рождения до школы»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Н.Е.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Веракса</a:t>
            </a:r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4644008" y="1916832"/>
            <a:ext cx="3096344" cy="3672408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Вариативная часть формируемая  участниками образовательного процесса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Князева О.Л., Авдеева Н.Н.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«Основы безопасности жизнедеятельности»</a:t>
            </a:r>
          </a:p>
          <a:p>
            <a:pPr algn="ctr"/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Бобылева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«Мой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край-моя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святыня»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ыгнутая вниз стрелка 11"/>
          <p:cNvSpPr/>
          <p:nvPr/>
        </p:nvSpPr>
        <p:spPr>
          <a:xfrm rot="377618">
            <a:off x="3360824" y="5440688"/>
            <a:ext cx="2448272" cy="6520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 rot="21279307" flipV="1">
            <a:off x="2987824" y="1628800"/>
            <a:ext cx="2808312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331640"/>
            <a:ext cx="9252520" cy="9460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43608" y="-1971600"/>
            <a:ext cx="68407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" y="2633181"/>
            <a:ext cx="8244407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209" tIns="45720" rIns="22535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764704"/>
            <a:ext cx="770485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ysClr val="windowText" lastClr="000000"/>
                </a:solidFill>
              </a:rPr>
              <a:t> </a:t>
            </a:r>
            <a:endParaRPr lang="ru-RU" sz="3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5436096" y="1988840"/>
            <a:ext cx="2376264" cy="1584176"/>
          </a:xfrm>
          <a:prstGeom prst="hexagon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Режимные моменты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Шестиугольник 18"/>
          <p:cNvSpPr/>
          <p:nvPr/>
        </p:nvSpPr>
        <p:spPr>
          <a:xfrm>
            <a:off x="5004048" y="3933056"/>
            <a:ext cx="2736304" cy="1512168"/>
          </a:xfrm>
          <a:prstGeom prst="hexagon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Взаимодействие  с  родителями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Шестиугольник 19"/>
          <p:cNvSpPr/>
          <p:nvPr/>
        </p:nvSpPr>
        <p:spPr>
          <a:xfrm>
            <a:off x="2195736" y="1988840"/>
            <a:ext cx="2304256" cy="1584176"/>
          </a:xfrm>
          <a:prstGeom prst="hexagon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Различные виды детской деятельности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Шестиугольник 17"/>
          <p:cNvSpPr/>
          <p:nvPr/>
        </p:nvSpPr>
        <p:spPr>
          <a:xfrm>
            <a:off x="1835696" y="3933056"/>
            <a:ext cx="2808312" cy="1512168"/>
          </a:xfrm>
          <a:prstGeom prst="hexagon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Самостоятельная деятельность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620688"/>
            <a:ext cx="806489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 </a:t>
            </a:r>
            <a:endParaRPr lang="ru-RU" sz="3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5536" y="548680"/>
            <a:ext cx="8064896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3600" b="1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Обязательная часть образовательной программы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 должны обеспечивать полноценное развитие личности во всех  основных образовательных областях</a:t>
            </a:r>
            <a:endParaRPr lang="ru-RU" sz="16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971600"/>
            <a:ext cx="9252520" cy="910039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3" name="TextBox 2"/>
          <p:cNvSpPr txBox="1"/>
          <p:nvPr/>
        </p:nvSpPr>
        <p:spPr>
          <a:xfrm>
            <a:off x="539552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43608" y="-1971600"/>
            <a:ext cx="68407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" y="2633181"/>
            <a:ext cx="8244407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209" tIns="45720" rIns="22535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764704"/>
            <a:ext cx="770485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ysClr val="windowText" lastClr="000000"/>
                </a:solidFill>
              </a:rPr>
              <a:t> </a:t>
            </a:r>
            <a:endParaRPr lang="ru-RU" sz="3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620688"/>
            <a:ext cx="806489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 </a:t>
            </a:r>
            <a:endParaRPr lang="ru-RU" sz="3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7544" y="620688"/>
            <a:ext cx="8064896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организации образовательной деятельности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 rot="10800000" flipV="1">
            <a:off x="4716016" y="1916832"/>
            <a:ext cx="3168352" cy="64807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Самостоятельная деятельность</a:t>
            </a:r>
            <a:endParaRPr lang="ru-RU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 rot="10800000" flipV="1">
            <a:off x="611560" y="1916832"/>
            <a:ext cx="3384376" cy="576064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 взрослого и детей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3140968"/>
            <a:ext cx="1813992" cy="158417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Организованная  образовательная деятельность</a:t>
            </a:r>
            <a:endParaRPr lang="ru-RU" sz="1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644008" y="2996952"/>
            <a:ext cx="1800200" cy="194421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1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Количество и продолжительность  ОД, объем образовательной нагрузки в соответствии с </a:t>
            </a:r>
            <a:r>
              <a:rPr lang="ru-RU" sz="14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endParaRPr lang="ru-RU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804248" y="3068960"/>
            <a:ext cx="1872208" cy="18002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1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Общий объем  </a:t>
            </a:r>
          </a:p>
          <a:p>
            <a:pPr algn="ctr"/>
            <a:r>
              <a:rPr lang="ru-RU" sz="1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самостоятельной деятельности соответствует </a:t>
            </a:r>
            <a:r>
              <a:rPr lang="ru-RU" sz="14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требовниям</a:t>
            </a:r>
            <a:r>
              <a:rPr lang="ru-RU" sz="1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( не менее 3-4 часов в день)</a:t>
            </a:r>
            <a:endParaRPr lang="ru-RU" sz="2000" dirty="0"/>
          </a:p>
        </p:txBody>
      </p:sp>
      <p:sp>
        <p:nvSpPr>
          <p:cNvPr id="18" name="Стрелка вправо 17"/>
          <p:cNvSpPr/>
          <p:nvPr/>
        </p:nvSpPr>
        <p:spPr>
          <a:xfrm rot="5400000" flipV="1">
            <a:off x="1305867" y="2811627"/>
            <a:ext cx="565078" cy="625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3268684" y="1696978"/>
            <a:ext cx="374383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5400000">
            <a:off x="5059994" y="1716870"/>
            <a:ext cx="36587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7076218" y="2724982"/>
            <a:ext cx="36587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flipV="1">
            <a:off x="1835696" y="3743320"/>
            <a:ext cx="280831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483768" y="2708920"/>
            <a:ext cx="1728192" cy="136815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  в режимных моментах</a:t>
            </a:r>
            <a:endParaRPr lang="ru-RU" sz="1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Выгнутая влево стрелка 25"/>
          <p:cNvSpPr/>
          <p:nvPr/>
        </p:nvSpPr>
        <p:spPr>
          <a:xfrm rot="4997161" flipV="1">
            <a:off x="1804016" y="4350784"/>
            <a:ext cx="289889" cy="377706"/>
          </a:xfrm>
          <a:prstGeom prst="curvedRightArrow">
            <a:avLst>
              <a:gd name="adj1" fmla="val 25000"/>
              <a:gd name="adj2" fmla="val 50000"/>
              <a:gd name="adj3" fmla="val 372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Стрелка вправо 33"/>
          <p:cNvSpPr/>
          <p:nvPr/>
        </p:nvSpPr>
        <p:spPr>
          <a:xfrm flipH="1">
            <a:off x="3131840" y="4509120"/>
            <a:ext cx="14401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7228618" y="2877382"/>
            <a:ext cx="36587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123728" y="4221088"/>
            <a:ext cx="1152128" cy="57606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</a:t>
            </a:r>
            <a:r>
              <a:rPr lang="ru-RU" sz="1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Формы реализации</a:t>
            </a:r>
            <a:endParaRPr lang="ru-RU" b="1" dirty="0"/>
          </a:p>
        </p:txBody>
      </p:sp>
      <p:sp>
        <p:nvSpPr>
          <p:cNvPr id="37" name="Стрелка вправо 36"/>
          <p:cNvSpPr/>
          <p:nvPr/>
        </p:nvSpPr>
        <p:spPr>
          <a:xfrm flipH="1">
            <a:off x="3059832" y="5373216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403648" y="4941168"/>
            <a:ext cx="1728192" cy="93610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1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Различные виды деятельности</a:t>
            </a:r>
            <a:endParaRPr lang="ru-RU" sz="2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275856" y="4149080"/>
            <a:ext cx="1296144" cy="237626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Интеграция</a:t>
            </a:r>
          </a:p>
          <a:p>
            <a:pPr algn="ctr"/>
            <a:r>
              <a:rPr lang="ru-RU" sz="13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различных  видов детской деятельности с использованием разных форм и методов работы   </a:t>
            </a:r>
          </a:p>
          <a:p>
            <a:pPr algn="ctr"/>
            <a:endParaRPr lang="ru-RU" sz="13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23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1268760"/>
            <a:ext cx="784887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9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Девиз детского сада:</a:t>
            </a:r>
          </a:p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Принимаем с любовью – выпускаем с гордостью»</a:t>
            </a:r>
          </a:p>
          <a:p>
            <a:pPr algn="ctr"/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468560" y="0"/>
            <a:ext cx="10044608" cy="7128792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3" name="TextBox 2"/>
          <p:cNvSpPr txBox="1"/>
          <p:nvPr/>
        </p:nvSpPr>
        <p:spPr>
          <a:xfrm>
            <a:off x="539552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43608" y="-1971600"/>
            <a:ext cx="68407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95536" y="1412776"/>
            <a:ext cx="8244407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209" tIns="45720" rIns="22535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764704"/>
            <a:ext cx="770485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ysClr val="windowText" lastClr="000000"/>
                </a:solidFill>
              </a:rPr>
              <a:t> </a:t>
            </a:r>
            <a:endParaRPr lang="ru-RU" sz="3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620688"/>
            <a:ext cx="806489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 </a:t>
            </a:r>
            <a:endParaRPr lang="ru-RU" sz="3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504" y="116632"/>
            <a:ext cx="842493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Содержание образовательной деятельности</a:t>
            </a:r>
            <a:endParaRPr lang="ru-RU" sz="1400" b="1" dirty="0" smtClean="0">
              <a:solidFill>
                <a:srgbClr val="9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132856"/>
            <a:ext cx="4824536" cy="446449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Социально-коммуникативное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Усвоение норм и ценностей, принятых в обществе, включая моральные и нравственные ценности.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общения и взаимодействия ребенка со взрослыми и сверстниками.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Становление самостоятельности, целенаправленности и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собственных действий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социального и эмоционального интеллекта, эмоциональной отзывчивости, сопереживания.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 готовности к совместной деятельности со сверстниками.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 уважительного отношения и чувства принадлежности к своей семье и к сообществу детей и взрослых в МБДОУ.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 позитивных установок к различным видам труда и творчества.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 основ безопасного поведения в быту, социуме, природе. 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Овладение речью как средством общения и культуры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364088" y="2132856"/>
            <a:ext cx="3779912" cy="4392488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интересов детей, любознательности и познавательной мотивации.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 познавательных действий, становление сознания.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воображения и творческой активности.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 первичных представлений о себе, других людях, объектах окружающего мира, о свойствах и отношениях объектов., о малой родине и Отечестве.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 представлений о социокультурных ценностях нашего народа, о традициях и праздниках, 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планете Земля как общем доме людей, об особенностях ее природы, многообразии стран и народов мира.</a:t>
            </a:r>
          </a:p>
          <a:p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5400000" flipV="1">
            <a:off x="2038576" y="2001984"/>
            <a:ext cx="7200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с двумя вырезанными соседними углами 29"/>
          <p:cNvSpPr/>
          <p:nvPr/>
        </p:nvSpPr>
        <p:spPr>
          <a:xfrm>
            <a:off x="1547664" y="764704"/>
            <a:ext cx="6048672" cy="1080120"/>
          </a:xfrm>
          <a:prstGeom prst="snip2Same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Интеграция содержания образовательных областей в соответствии с возрастными особенностями детей,  спецификой и возможностями предметно- развивающей среды</a:t>
            </a:r>
            <a:endParaRPr lang="ru-RU" sz="16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468560" y="-2547664"/>
            <a:ext cx="10548664" cy="9172400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3" name="TextBox 2"/>
          <p:cNvSpPr txBox="1"/>
          <p:nvPr/>
        </p:nvSpPr>
        <p:spPr>
          <a:xfrm>
            <a:off x="539552" y="1166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43608" y="-1971600"/>
            <a:ext cx="68407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95536" y="1412776"/>
            <a:ext cx="8244407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209" tIns="45720" rIns="22535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764704"/>
            <a:ext cx="770485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ysClr val="windowText" lastClr="000000"/>
                </a:solidFill>
              </a:rPr>
              <a:t> </a:t>
            </a:r>
            <a:endParaRPr lang="ru-RU" sz="3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620688"/>
            <a:ext cx="806489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 </a:t>
            </a:r>
            <a:endParaRPr lang="ru-RU" sz="3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504" y="-2259632"/>
            <a:ext cx="842493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Содержание образовательной деятельности</a:t>
            </a:r>
            <a:endParaRPr lang="ru-RU" sz="1400" b="1" dirty="0" smtClean="0">
              <a:solidFill>
                <a:srgbClr val="9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-1395536"/>
            <a:ext cx="4824536" cy="3312368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Физическое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двигательной деятельности, в том числе связанной с выполнением упражнений, направленных на развитие таких физических качеств, как координация и гибкость.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опорно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двигательной системы организма, развитию равновесия, координации движения, крупной и мелкой  моторики обеих рук.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основных видов движений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начальных представлений о некоторых видах спорта, овладение подвижными играми с правилами.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Становление ценностей  здорового образа жизни, овладение его элементарными нормами и правилами.</a:t>
            </a:r>
          </a:p>
          <a:p>
            <a:endParaRPr lang="ru-RU" sz="1400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2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364088" y="-1395536"/>
            <a:ext cx="3779912" cy="345638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Овладение речью как средством общения;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Обогащение активного словаря;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звуковой и интонационной культуры речи, фонематического слуха;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связной грамматически правильной диалогической и монологической речи;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речевого творчества;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Знакомство с книжной культурой, детской литературой, понимание на слух текстов различных жанров детской литературы;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 звуковой аналитико-синтетической активности как предпосылки обучения грамо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</a:t>
            </a:r>
          </a:p>
          <a:p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15816" y="2420888"/>
            <a:ext cx="5904656" cy="2664296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Художественно- эстетическое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2000" b="1" dirty="0" smtClean="0"/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предпосылок ценностно-смыслового восприятия и понимания произведений искусства (словесного, музыкального, изобразительного), мира природы.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Становление эстетического отношения к окружающему миру.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 элементарных представлений о видах искусства.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Восприятие музыки, художественной литературы, фольклора.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Стимулирование сопереживания персонажам художественных произведений.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Реализация самостоятельной творческой деятельности детей (изобразительной, конструктивно-модельной, музыкальной и др.).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/>
              <a:t> </a:t>
            </a:r>
          </a:p>
          <a:p>
            <a:pPr algn="ctr"/>
            <a:endParaRPr lang="ru-RU" b="1" dirty="0" smtClean="0">
              <a:solidFill>
                <a:schemeClr val="tx2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684213" y="5661025"/>
            <a:ext cx="7775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dirty="0">
              <a:latin typeface="Calibri" pitchFamily="34" charset="0"/>
            </a:endParaRPr>
          </a:p>
        </p:txBody>
      </p:sp>
      <p:pic>
        <p:nvPicPr>
          <p:cNvPr id="6" name="Рисунок 5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28600" y="0"/>
            <a:ext cx="10116616" cy="68723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9" name="TextBox 8"/>
          <p:cNvSpPr txBox="1"/>
          <p:nvPr/>
        </p:nvSpPr>
        <p:spPr>
          <a:xfrm>
            <a:off x="6072166" y="4786322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Волна 7"/>
          <p:cNvSpPr/>
          <p:nvPr/>
        </p:nvSpPr>
        <p:spPr>
          <a:xfrm>
            <a:off x="2411760" y="548680"/>
            <a:ext cx="5184576" cy="936104"/>
          </a:xfrm>
          <a:prstGeom prst="wave">
            <a:avLst>
              <a:gd name="adj1" fmla="val 12500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Triangle">
              <a:avLst/>
            </a:prstTxWarp>
          </a:bodyPr>
          <a:lstStyle/>
          <a:p>
            <a:r>
              <a:rPr lang="ru-RU" sz="9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ыпускник</a:t>
            </a:r>
            <a:endParaRPr lang="ru-RU" sz="11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988840"/>
            <a:ext cx="2843808" cy="237626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 </a:t>
            </a:r>
            <a:endParaRPr lang="ru-RU" sz="2400" b="1" dirty="0">
              <a:solidFill>
                <a:srgbClr val="8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15816" y="4941168"/>
            <a:ext cx="3672408" cy="86409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3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ребенка развита крупная и мелкая моторика;</a:t>
            </a:r>
          </a:p>
          <a:p>
            <a:pPr lvl="0"/>
            <a:r>
              <a:rPr lang="ru-RU" sz="13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он подвижен, вынослив, владеет основными</a:t>
            </a:r>
          </a:p>
          <a:p>
            <a:pPr lvl="0"/>
            <a:r>
              <a:rPr lang="ru-RU" sz="13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движениями, может контролировать свои</a:t>
            </a:r>
          </a:p>
          <a:p>
            <a:pPr lvl="0"/>
            <a:r>
              <a:rPr lang="ru-RU" sz="13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движения и управлять ими</a:t>
            </a:r>
            <a:r>
              <a:rPr lang="ru-RU" sz="13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13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15816" y="1916832"/>
            <a:ext cx="2232248" cy="280831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3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обладает развитым воображением,</a:t>
            </a:r>
          </a:p>
          <a:p>
            <a:pPr lvl="0"/>
            <a:r>
              <a:rPr lang="ru-RU" sz="13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которое реализуется в разных видах деятельности,</a:t>
            </a:r>
          </a:p>
          <a:p>
            <a:pPr lvl="0"/>
            <a:r>
              <a:rPr lang="ru-RU" sz="13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ru-RU" sz="1300" dirty="0" err="1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преде</a:t>
            </a:r>
            <a:r>
              <a:rPr lang="ru-RU" sz="13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всего в игре; </a:t>
            </a:r>
            <a:r>
              <a:rPr lang="ru-RU" sz="1300" dirty="0" err="1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ребеножк</a:t>
            </a:r>
            <a:r>
              <a:rPr lang="ru-RU" sz="13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владеет разными</a:t>
            </a:r>
          </a:p>
          <a:p>
            <a:pPr lvl="0"/>
            <a:r>
              <a:rPr lang="ru-RU" sz="13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формами и видами игры, различает условную</a:t>
            </a:r>
          </a:p>
          <a:p>
            <a:pPr lvl="0"/>
            <a:r>
              <a:rPr lang="ru-RU" sz="13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реальную ситуации, умеет подчиняться</a:t>
            </a:r>
          </a:p>
          <a:p>
            <a:pPr lvl="0"/>
            <a:r>
              <a:rPr lang="ru-RU" sz="13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разным правилам и социальным нормам;</a:t>
            </a:r>
            <a:endParaRPr lang="ru-RU" sz="13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292080" y="1694817"/>
            <a:ext cx="3168352" cy="269304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обладает установкой положительного отношения к миру, к разным видам труда, другим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</a:t>
            </a:r>
            <a:r>
              <a:rPr kumimoji="0" lang="ru-RU" sz="130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веры в себя, старается разрешать конфликты;</a:t>
            </a:r>
            <a:endParaRPr kumimoji="0" lang="ru-RU" sz="130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684213" y="5661025"/>
            <a:ext cx="7775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dirty="0">
              <a:latin typeface="Calibri" pitchFamily="34" charset="0"/>
            </a:endParaRPr>
          </a:p>
        </p:txBody>
      </p:sp>
      <p:pic>
        <p:nvPicPr>
          <p:cNvPr id="6" name="Рисунок 5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72616" y="-315416"/>
            <a:ext cx="10116616" cy="74888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6072166" y="4786322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1268760"/>
            <a:ext cx="3888432" cy="3600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способен к волевым усилиям, может </a:t>
            </a:r>
            <a:r>
              <a:rPr lang="ru-RU" sz="14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следоспособен</a:t>
            </a:r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r>
              <a:rPr lang="ru-RU" sz="14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algn="ctr"/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60032" y="1556792"/>
            <a:ext cx="3672408" cy="410445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проявляет любознательность, </a:t>
            </a:r>
          </a:p>
          <a:p>
            <a:pPr lvl="0"/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задает вопросы взрослым и сверстникам, </a:t>
            </a:r>
          </a:p>
          <a:p>
            <a:pPr lvl="0"/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интересуется причинно-следственными </a:t>
            </a:r>
          </a:p>
          <a:p>
            <a:pPr lvl="0"/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связями, пытается самостоятельно</a:t>
            </a:r>
          </a:p>
          <a:p>
            <a:pPr lvl="0"/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придумывать объяснения явлениям </a:t>
            </a:r>
          </a:p>
          <a:p>
            <a:pPr lvl="0"/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природы и поступкам людей; склонен</a:t>
            </a:r>
          </a:p>
          <a:p>
            <a:pPr lvl="0"/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наблюдать, экспериментировать. </a:t>
            </a:r>
          </a:p>
          <a:p>
            <a:pPr lvl="0"/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Обладает начальными знаниями о себе,</a:t>
            </a:r>
          </a:p>
          <a:p>
            <a:pPr lvl="0"/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природном и социальном мире, </a:t>
            </a:r>
          </a:p>
          <a:p>
            <a:pPr lvl="0"/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котором он живет; знаком с </a:t>
            </a:r>
          </a:p>
          <a:p>
            <a:pPr lvl="0"/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произведениями детской литературы, </a:t>
            </a:r>
          </a:p>
          <a:p>
            <a:pPr lvl="0"/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обладает элементарными представлениями </a:t>
            </a:r>
          </a:p>
          <a:p>
            <a:pPr lvl="0"/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области живой природы, естествознания, </a:t>
            </a:r>
          </a:p>
          <a:p>
            <a:pPr lvl="0"/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математики, истории и т.п.; ребенок способен</a:t>
            </a:r>
          </a:p>
          <a:p>
            <a:pPr lvl="0"/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принятию собственных решений, опираясь</a:t>
            </a:r>
          </a:p>
          <a:p>
            <a:pPr lvl="0"/>
            <a:r>
              <a:rPr lang="ru-RU" sz="1400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свои знания и умения в различных видах деятельности.</a:t>
            </a:r>
            <a:endParaRPr lang="ru-RU" sz="8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с одним вырезанным скругленным углом 13"/>
          <p:cNvSpPr/>
          <p:nvPr/>
        </p:nvSpPr>
        <p:spPr>
          <a:xfrm>
            <a:off x="3923928" y="404664"/>
            <a:ext cx="45719" cy="45719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2411760" y="0"/>
            <a:ext cx="5184576" cy="1052736"/>
          </a:xfrm>
          <a:prstGeom prst="wave">
            <a:avLst>
              <a:gd name="adj1" fmla="val 12500"/>
              <a:gd name="adj2" fmla="val 2646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Triangle">
              <a:avLst/>
            </a:prstTxWarp>
          </a:bodyPr>
          <a:lstStyle/>
          <a:p>
            <a:r>
              <a:rPr lang="ru-RU" sz="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7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ыпускник</a:t>
            </a:r>
            <a:endParaRPr lang="ru-RU" sz="105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1" descr="фон спасибо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5536" y="3284984"/>
            <a:ext cx="7920880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ru-RU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412776"/>
            <a:ext cx="54543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Наш адрес: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363130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РСО-Алания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Пригородный район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с.Октябрьское Маяковского 88 «А»       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Телефон:      8(367-38) 2-14-61</a:t>
            </a: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2708920"/>
            <a:ext cx="52383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Электронный адрес: dsad_10@mail.ru</a:t>
            </a:r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Адрес сайта: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.prig10.irdou.ru</a:t>
            </a:r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23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692697"/>
            <a:ext cx="784887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algn="ctr"/>
            <a:endParaRPr lang="ru-RU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44000"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Возрастные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категории воспитанников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ДОУ</a:t>
            </a:r>
          </a:p>
          <a:p>
            <a:pPr marL="144000"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ДОУ функционирует   10 групп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группы второго раннего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возраста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2до3 лет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 младшие группы от 3до 4 лет</a:t>
            </a:r>
          </a:p>
          <a:p>
            <a:pPr marL="457200" indent="-457200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 средние группы от 4 до 5 лет</a:t>
            </a:r>
          </a:p>
          <a:p>
            <a:pPr marL="457200" indent="-457200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 старшие группы от 5 до 6 лет</a:t>
            </a:r>
          </a:p>
          <a:p>
            <a:pPr marL="457200" indent="-457200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подготовительная группа от 6 до 7 лет</a:t>
            </a:r>
          </a:p>
          <a:p>
            <a:pPr marL="457200" indent="-457200"/>
            <a:endPara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79655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500043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11560" y="470954"/>
            <a:ext cx="8280920" cy="537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6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Разработка Программы осуществлена </a:t>
            </a:r>
          </a:p>
          <a:p>
            <a:pPr marL="0" marR="0" lvl="0" indent="952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6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с:</a:t>
            </a:r>
          </a:p>
          <a:p>
            <a:pPr marL="0" marR="0" lvl="0" indent="952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96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952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Федеральным законом «Об образовании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Российской Федерации» от 29.12.2012 г. № 273-ФЗ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Федеральным государственным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образовательным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стандарто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дошкольного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образования 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(утвержден Приказом Министерства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образования и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науки РФ от     17.10.2013 г. № 1155)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Санитарно-эпидемиологическими требованиями</a:t>
            </a: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к устройству, содержанию и организации режима</a:t>
            </a: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работы дошкольных образовательных организаций»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СанПиН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2.4.1.3049-13 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утверждены Постановлением Главного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Государственного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санитарного врача РФ от 15.05.2013 г. № 26);</a:t>
            </a:r>
            <a:r>
              <a:rPr kumimoji="0" lang="ru-RU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260648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71601" y="-2003240"/>
            <a:ext cx="68407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331640" y="-159793"/>
            <a:ext cx="6984776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209" tIns="45720" rIns="22535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96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6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и задачи деятельности МБДОУ </a:t>
            </a: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6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реализации Программы</a:t>
            </a: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3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равных условий для всестороннего и гармоничного развития каждого ребенка и его позитивной социализации, радостного и содержательного проживания детьми периода дошкольного детства.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детей, в том числе их эмоционального благополучия.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преемственности целей, задач и содержания образования, реализуемых в рамках образовательных программ различных уровней.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260648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71601" y="-2003240"/>
            <a:ext cx="68407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971600" y="385376"/>
            <a:ext cx="6336704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209" tIns="45720" rIns="22535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миром.</a:t>
            </a:r>
          </a:p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общества.</a:t>
            </a:r>
          </a:p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332656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71601" y="-2003240"/>
            <a:ext cx="68407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259632" y="626205"/>
            <a:ext cx="6408712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209" tIns="45720" rIns="22535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среды, соответствующей возрастным, индивидуальным, психологическим и физиологическим особенностям детей.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Приобщение дошкольников к культуре и традициям  народов РСО - Алания.</a:t>
            </a:r>
          </a:p>
          <a:p>
            <a:endParaRPr lang="ru-RU" dirty="0" smtClean="0"/>
          </a:p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15416"/>
            <a:ext cx="9289032" cy="74614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260648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71601" y="-2003240"/>
            <a:ext cx="68407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" y="2633181"/>
            <a:ext cx="8244407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209" tIns="45720" rIns="22535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259632" y="2204864"/>
            <a:ext cx="3312368" cy="100811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целевой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427984" y="5013176"/>
            <a:ext cx="3528392" cy="100811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организационный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987824" y="3573016"/>
            <a:ext cx="3312368" cy="108012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содержательный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620688"/>
            <a:ext cx="53285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включает три основных раздела: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35344-74271dd62d6b35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15416"/>
            <a:ext cx="9289032" cy="74614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260648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71601" y="-2003240"/>
            <a:ext cx="68407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" y="2633181"/>
            <a:ext cx="8244407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209" tIns="45720" rIns="22535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3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620688"/>
            <a:ext cx="77048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 </a:t>
            </a:r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должно отражать следующие аспекты образовательной среды</a:t>
            </a:r>
          </a:p>
          <a:p>
            <a:r>
              <a:rPr lang="ru-RU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для ребенка дошкольного возраста:</a:t>
            </a:r>
          </a:p>
          <a:p>
            <a:endParaRPr lang="ru-RU" sz="28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предметно-пространственная развивающая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образовательная среда;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 взаимодействия со взрослыми;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характер взаимодействия с другими детьми;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система отношений ребенка к миру, к другим людям, к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себе самому.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2141</TotalTime>
  <Words>1582</Words>
  <Application>Microsoft Office PowerPoint</Application>
  <PresentationFormat>Экран (4:3)</PresentationFormat>
  <Paragraphs>756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253</cp:revision>
  <dcterms:created xsi:type="dcterms:W3CDTF">2013-03-23T03:50:42Z</dcterms:created>
  <dcterms:modified xsi:type="dcterms:W3CDTF">2019-10-15T21:04:08Z</dcterms:modified>
</cp:coreProperties>
</file>